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87" r:id="rId3"/>
    <p:sldId id="257" r:id="rId4"/>
    <p:sldId id="288" r:id="rId5"/>
    <p:sldId id="289" r:id="rId6"/>
    <p:sldId id="290" r:id="rId7"/>
    <p:sldId id="29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69834-FDC2-4ACF-94AE-953441AD54AC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DF5C0-5619-494D-AB56-1200D7501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88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sz="1200" dirty="0"/>
              <a:t>Saccade frequency: every 250 </a:t>
            </a:r>
            <a:r>
              <a:rPr lang="en-GB" sz="1200" dirty="0" err="1"/>
              <a:t>ms</a:t>
            </a:r>
            <a:r>
              <a:rPr lang="en-GB" sz="1200" dirty="0"/>
              <a:t>; minus 100 </a:t>
            </a:r>
            <a:r>
              <a:rPr lang="en-GB" sz="1200" dirty="0" err="1"/>
              <a:t>ms</a:t>
            </a:r>
            <a:r>
              <a:rPr lang="en-GB" sz="1200" dirty="0"/>
              <a:t> for </a:t>
            </a:r>
            <a:br>
              <a:rPr lang="en-GB" sz="1200" dirty="0"/>
            </a:br>
            <a:r>
              <a:rPr lang="en-GB" sz="1200" dirty="0"/>
              <a:t>saccade initiation; minus 60 </a:t>
            </a:r>
            <a:r>
              <a:rPr lang="en-GB" sz="1200" dirty="0" err="1"/>
              <a:t>ms</a:t>
            </a:r>
            <a:r>
              <a:rPr lang="en-GB" sz="1200" dirty="0"/>
              <a:t> until input reaches V1</a:t>
            </a:r>
          </a:p>
          <a:p>
            <a:pPr lvl="1"/>
            <a:r>
              <a:rPr lang="en-GB" sz="1200" dirty="0"/>
              <a:t>Leaves ~90 </a:t>
            </a:r>
            <a:r>
              <a:rPr lang="en-GB" sz="1200" dirty="0" err="1"/>
              <a:t>ms</a:t>
            </a:r>
            <a:r>
              <a:rPr lang="en-GB" sz="1200" dirty="0"/>
              <a:t> to process current input &amp; preview </a:t>
            </a:r>
            <a:br>
              <a:rPr lang="en-GB" sz="1200" dirty="0"/>
            </a:br>
            <a:r>
              <a:rPr lang="en-GB" sz="1200" dirty="0"/>
              <a:t>the next saccade goal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43CDA-D28F-49F2-B508-5430A336CB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74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16CE-1B04-42A5-A47F-C1F471687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10040-4951-4B7F-BBFE-4B21340F2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3EBA8-7BA3-4067-A375-03959B2E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C9C90-41DE-4222-AB55-95D0CD73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B2E01-2DF4-4F1F-A701-10AA4FC4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66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E2F6-6D49-4278-A88F-A9846EF2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C0553-E391-4930-905D-91EF3718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0A29-EB90-4C39-9612-D442B42B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0FA5-27D8-4B2C-8105-7D90CBF5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9BEC7-96C9-4518-8EAE-BCE0C0F3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84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9BB17-489F-4116-B8A8-97C3FA313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44997-0440-473C-9A71-FFAF6DAFB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CEB54-C673-467B-A696-A88D3C8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7DFB0-5039-46F3-BA8E-07626988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0D8E-70A9-49DA-B4DA-D213F6AF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50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C4B98-9936-428E-AEC6-ACF89F47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07DD-D120-4CD3-9189-88091382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F7A0-C22F-4B42-A785-891AD4B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07A4E-3550-416E-93E6-46D7EF1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82F09-03D3-4C66-BB1B-F59D04EA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8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1163-BD6A-4B71-B45C-8481918B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8F215-23C1-4CBF-9625-E1942CFB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9613-D41B-4587-80F6-2EADE507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C6320-7737-4737-953B-6B0DAAB9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DB107-BA22-4882-9745-250D3D36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7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015D-6710-4D87-89AB-E607840A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66F51-FC43-4401-B1DA-A3539CC20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0A14D-1273-4E6C-8532-D62964375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D9270-73DA-41EE-BAD9-4607AECB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9924-5ACB-4614-8092-25B46C8F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D8A70-29F1-40DA-B655-8D0F6D67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83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533B-4DBF-4059-A698-ADCA4EED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C3CFA-E5AC-443D-B1F0-C77DB436C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E1B04-A2D4-4FD4-B1DC-43300568C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66C76-F1A5-477F-8C3C-21403BCC9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9522A-37C6-40F8-ACAE-A9413BD0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B812B-1AB2-4554-96DF-ABC69536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6B15C-F0D0-4B65-A21E-512C5398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00A73A-110B-48BE-9778-525A56EC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51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A7054-EBFE-4299-A79A-20910AAF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04823-C8EE-4282-9865-121784B6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CD699-F723-4F48-B676-1BC4D565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B901-AB85-4FEC-B0F9-D3C485E6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7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39EAA-355F-4472-A806-485EE7A1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F3EED-83F4-48A1-A5F7-DF041FB5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69A6A-B123-4415-A3ED-3629F68C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3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93E7-DE5B-418E-9592-822FE1F9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AA5D9-109F-4D03-A984-2CEB164FD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CB84C-8C55-422D-AF3B-E8ADDAF32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5CF57-B7B0-422E-A0C5-83644E2E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CA9C1-DCC8-4FD2-9EE4-39E948E6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6097B-F907-4D45-B136-2B021C43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67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1A9A-CB4D-4306-A15E-B046F4465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7DF65-D282-41DF-9578-FABF80CAB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6B456-0EFB-4EF9-A892-76FA40E00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672BF-F668-4B9A-9E78-BA830BB5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6C3FF-3D7D-482C-AD01-D8517E6E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33E73-631F-4486-A30A-5375D977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38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D273B-6251-4314-B96B-53387AA6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C7810-C58A-441E-BD16-9E0D8256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9347-7E55-43C9-882F-50E788787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35F20-05AE-4EEB-9FE1-AAAF9C7D15E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C4DDA-2CAA-4534-BFBB-6E7A1A03F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7D3C3-6931-4768-BCB5-535B84115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67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8E7A-4012-40FA-B562-192E5F26A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NN + oscillations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4BE22-F4DE-456E-917A-2C1CFAFAA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Mo, 12/09/22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150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Hypothesis: alpha-gamma temporal code solves bottleneck problem in ventral stream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1E7767-F2E3-454A-9406-93FC88EFA505}"/>
              </a:ext>
            </a:extLst>
          </p:cNvPr>
          <p:cNvGrpSpPr/>
          <p:nvPr/>
        </p:nvGrpSpPr>
        <p:grpSpPr>
          <a:xfrm>
            <a:off x="6150179" y="1616402"/>
            <a:ext cx="6006363" cy="5120848"/>
            <a:chOff x="5883846" y="1500991"/>
            <a:chExt cx="6006363" cy="51208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DD9AE5F-381F-4E18-B337-C71FC7BB0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83846" y="1500991"/>
              <a:ext cx="5731105" cy="5120848"/>
            </a:xfrm>
            <a:prstGeom prst="rect">
              <a:avLst/>
            </a:prstGeom>
          </p:spPr>
        </p:pic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6ADDBCBF-1AB4-47C2-A799-3A96A22F3405}"/>
                </a:ext>
              </a:extLst>
            </p:cNvPr>
            <p:cNvCxnSpPr/>
            <p:nvPr/>
          </p:nvCxnSpPr>
          <p:spPr>
            <a:xfrm rot="10800000" flipV="1">
              <a:off x="9436470" y="4911932"/>
              <a:ext cx="975360" cy="132080"/>
            </a:xfrm>
            <a:prstGeom prst="curvedConnector3">
              <a:avLst>
                <a:gd name="adj1" fmla="val -22816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E6864342-E2CE-4A24-9DA1-0B15FA54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2067" y="4830415"/>
              <a:ext cx="477720" cy="213598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FA4FA7-9678-45E4-8DFC-9258DC1A9CF0}"/>
                </a:ext>
              </a:extLst>
            </p:cNvPr>
            <p:cNvSpPr txBox="1"/>
            <p:nvPr/>
          </p:nvSpPr>
          <p:spPr>
            <a:xfrm>
              <a:off x="10137806" y="5249996"/>
              <a:ext cx="1752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Gamma (&gt;30 Hz)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3C7624-8397-45DD-9DEF-2DDB4F8A764D}"/>
                </a:ext>
              </a:extLst>
            </p:cNvPr>
            <p:cNvSpPr txBox="1"/>
            <p:nvPr/>
          </p:nvSpPr>
          <p:spPr>
            <a:xfrm>
              <a:off x="9985979" y="4404139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Alpha (8-12 Hz)</a:t>
              </a:r>
            </a:p>
          </p:txBody>
        </p: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682BBEF-D5D3-4187-B4D7-A7A8A9681F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0"/>
          <a:stretch/>
        </p:blipFill>
        <p:spPr>
          <a:xfrm>
            <a:off x="838200" y="2644586"/>
            <a:ext cx="6548849" cy="308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57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Model &amp; dynamics</a:t>
            </a:r>
            <a:endParaRPr lang="en-GB" sz="36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4992D2-A7DE-41B9-ADD8-0EDD047D4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60" y="517906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W</a:t>
            </a:r>
            <a:r>
              <a:rPr lang="de-DE" sz="2400" baseline="-25000" dirty="0"/>
              <a:t>HI</a:t>
            </a:r>
            <a:r>
              <a:rPr lang="de-DE" sz="2400" dirty="0"/>
              <a:t>: 64x28x28</a:t>
            </a:r>
          </a:p>
          <a:p>
            <a:pPr marL="0" indent="0">
              <a:buNone/>
            </a:pPr>
            <a:r>
              <a:rPr lang="de-DE" sz="2400" dirty="0"/>
              <a:t>H[i] = sum[conv(W</a:t>
            </a:r>
            <a:r>
              <a:rPr lang="de-DE" sz="2400" baseline="-25000" dirty="0"/>
              <a:t>HI</a:t>
            </a:r>
            <a:r>
              <a:rPr lang="de-DE" sz="2400" dirty="0"/>
              <a:t>[i],I)-b]</a:t>
            </a:r>
          </a:p>
          <a:p>
            <a:pPr marL="0" indent="0">
              <a:buNone/>
            </a:pPr>
            <a:r>
              <a:rPr lang="en-GB" sz="2400" dirty="0"/>
              <a:t>b = -2.5</a:t>
            </a:r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7D865A-9CFC-4762-971F-F391B237C429}"/>
                  </a:ext>
                </a:extLst>
              </p:cNvPr>
              <p:cNvSpPr txBox="1"/>
              <p:nvPr/>
            </p:nvSpPr>
            <p:spPr>
              <a:xfrm>
                <a:off x="6389765" y="431166"/>
                <a:ext cx="7292566" cy="5071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Dynamics hidden nodes:</a:t>
                </a:r>
              </a:p>
              <a:p>
                <a:endParaRPr lang="en-GB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𝑖h</m:t>
                                </m:r>
                              </m:sub>
                            </m:s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)+</m:t>
                            </m:r>
                          </m:e>
                        </m:nary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GB" sz="2400" b="0" dirty="0"/>
                  <a:t>) </a:t>
                </a:r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b="0" dirty="0" err="1"/>
                  <a:t>H</a:t>
                </a:r>
                <a:r>
                  <a:rPr lang="en-GB" sz="2400" b="0" baseline="-25000" dirty="0" err="1"/>
                  <a:t>j</a:t>
                </a:r>
                <a:r>
                  <a:rPr lang="en-GB" sz="2400" b="0" dirty="0"/>
                  <a:t>: hidden node activation</a:t>
                </a:r>
              </a:p>
              <a:p>
                <a:r>
                  <a:rPr lang="el-GR" sz="2400" dirty="0"/>
                  <a:t>Θ</a:t>
                </a:r>
                <a:r>
                  <a:rPr lang="en-GB" sz="2400" baseline="-25000" dirty="0"/>
                  <a:t>j</a:t>
                </a:r>
                <a:r>
                  <a:rPr lang="en-GB" sz="2400" dirty="0"/>
                  <a:t>: relaxation</a:t>
                </a:r>
              </a:p>
              <a:p>
                <a:r>
                  <a:rPr lang="en-GB" sz="2400" dirty="0"/>
                  <a:t>a: scaling factor for relaxation</a:t>
                </a:r>
              </a:p>
              <a:p>
                <a:r>
                  <a:rPr lang="en-GB" sz="2400" dirty="0"/>
                  <a:t>α</a:t>
                </a:r>
                <a:r>
                  <a:rPr lang="en-GB" sz="2400" b="0" dirty="0"/>
                  <a:t>(t): pulsed inhibition</a:t>
                </a:r>
              </a:p>
              <a:p>
                <a:r>
                  <a:rPr lang="en-GB" sz="2400" dirty="0"/>
                  <a:t>T &lt; 1 </a:t>
                </a:r>
                <a:r>
                  <a:rPr lang="en-GB" sz="2400" dirty="0">
                    <a:sym typeface="Wingdings" panose="05000000000000000000" pitchFamily="2" charset="2"/>
                  </a:rPr>
                  <a:t></a:t>
                </a:r>
                <a:r>
                  <a:rPr lang="en-GB" sz="2400" dirty="0"/>
                  <a:t> forces activation towards 1</a:t>
                </a:r>
                <a:endParaRPr lang="en-GB" sz="24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7D865A-9CFC-4762-971F-F391B237C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65" y="431166"/>
                <a:ext cx="7292566" cy="5071260"/>
              </a:xfrm>
              <a:prstGeom prst="rect">
                <a:avLst/>
              </a:prstGeom>
              <a:blipFill>
                <a:blip r:embed="rId2"/>
                <a:stretch>
                  <a:fillRect l="-1254" t="-962" b="-18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3B7D9EB-0744-4B2E-BAC4-8E3DE39AA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9" y="1361772"/>
            <a:ext cx="4973865" cy="34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Hidden dynamics relaxation only</a:t>
            </a:r>
            <a:endParaRPr lang="en-GB" sz="3600" b="1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13F423A6-4395-4EE5-BFD9-C5C2DF1F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63" y="1289909"/>
            <a:ext cx="8426756" cy="550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7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Hidden dynamics relaxation + alpha</a:t>
            </a:r>
            <a:endParaRPr lang="en-GB" sz="3600" b="1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5923769-5133-49C6-8878-183421501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800" y="1288800"/>
            <a:ext cx="8428232" cy="55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2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Competing inputs</a:t>
            </a:r>
            <a:endParaRPr lang="en-GB" sz="3600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045A87-FF0C-429C-AB51-7A59FE78FCE0}"/>
              </a:ext>
            </a:extLst>
          </p:cNvPr>
          <p:cNvGrpSpPr/>
          <p:nvPr/>
        </p:nvGrpSpPr>
        <p:grpSpPr>
          <a:xfrm>
            <a:off x="422626" y="1806574"/>
            <a:ext cx="11193802" cy="2253674"/>
            <a:chOff x="159998" y="4438815"/>
            <a:chExt cx="11193802" cy="2253674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F5D87247-7053-4CD5-A8CB-31E80B538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459" b="67138"/>
            <a:stretch/>
          </p:blipFill>
          <p:spPr>
            <a:xfrm>
              <a:off x="529330" y="4438816"/>
              <a:ext cx="4846235" cy="2253673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02FB0BE5-4F1E-4656-9CE1-CFA333802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18" b="67138"/>
            <a:stretch/>
          </p:blipFill>
          <p:spPr>
            <a:xfrm>
              <a:off x="6378257" y="4438815"/>
              <a:ext cx="4975543" cy="22536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1C01AF-8841-4044-93DF-513872903A4D}"/>
                </a:ext>
              </a:extLst>
            </p:cNvPr>
            <p:cNvSpPr txBox="1"/>
            <p:nvPr/>
          </p:nvSpPr>
          <p:spPr>
            <a:xfrm rot="16200000">
              <a:off x="-237387" y="5232459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luminance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7BA5DD-6AF4-4870-8BD1-FE3D419B2E42}"/>
              </a:ext>
            </a:extLst>
          </p:cNvPr>
          <p:cNvGrpSpPr/>
          <p:nvPr/>
        </p:nvGrpSpPr>
        <p:grpSpPr>
          <a:xfrm>
            <a:off x="422627" y="4060248"/>
            <a:ext cx="11424710" cy="2337988"/>
            <a:chOff x="159999" y="1440873"/>
            <a:chExt cx="11424710" cy="2337988"/>
          </a:xfrm>
        </p:grpSpPr>
        <p:pic>
          <p:nvPicPr>
            <p:cNvPr id="8" name="Picture 7" descr="Histogram&#10;&#10;Description automatically generated">
              <a:extLst>
                <a:ext uri="{FF2B5EF4-FFF2-40B4-BE49-F238E27FC236}">
                  <a16:creationId xmlns:a16="http://schemas.microsoft.com/office/drawing/2014/main" id="{52A5689F-0D50-46BA-97EF-94278E3C4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87" b="67138"/>
            <a:stretch/>
          </p:blipFill>
          <p:spPr>
            <a:xfrm>
              <a:off x="547803" y="1440873"/>
              <a:ext cx="5114088" cy="2253673"/>
            </a:xfrm>
            <a:prstGeom prst="rect">
              <a:avLst/>
            </a:prstGeom>
          </p:spPr>
        </p:pic>
        <p:pic>
          <p:nvPicPr>
            <p:cNvPr id="9" name="Picture 8" descr="Histogram&#10;&#10;Description automatically generated">
              <a:extLst>
                <a:ext uri="{FF2B5EF4-FFF2-40B4-BE49-F238E27FC236}">
                  <a16:creationId xmlns:a16="http://schemas.microsoft.com/office/drawing/2014/main" id="{286D80A1-E0AE-44B0-A8BE-0262F34FA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67138"/>
            <a:stretch/>
          </p:blipFill>
          <p:spPr>
            <a:xfrm>
              <a:off x="6378257" y="1525187"/>
              <a:ext cx="5206452" cy="22536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7C92FC-AF23-4EB7-AABB-108EBD114CF2}"/>
                </a:ext>
              </a:extLst>
            </p:cNvPr>
            <p:cNvSpPr txBox="1"/>
            <p:nvPr/>
          </p:nvSpPr>
          <p:spPr>
            <a:xfrm rot="16200000">
              <a:off x="-208179" y="2467358"/>
              <a:ext cx="110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activation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48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64" y="228670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Competing inputs + alpha</a:t>
            </a:r>
            <a:endParaRPr lang="en-GB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7C92FC-AF23-4EB7-AABB-108EBD114CF2}"/>
              </a:ext>
            </a:extLst>
          </p:cNvPr>
          <p:cNvSpPr txBox="1"/>
          <p:nvPr/>
        </p:nvSpPr>
        <p:spPr>
          <a:xfrm rot="16200000">
            <a:off x="-208178" y="2042163"/>
            <a:ext cx="11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activation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442FD-EBE2-4976-93D5-83B7C6918016}"/>
              </a:ext>
            </a:extLst>
          </p:cNvPr>
          <p:cNvSpPr txBox="1"/>
          <p:nvPr/>
        </p:nvSpPr>
        <p:spPr>
          <a:xfrm rot="16200000">
            <a:off x="-320652" y="4389063"/>
            <a:ext cx="11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activation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2E629F-AEBB-4B5C-A7A5-0668F5E9B1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" r="51080" b="66734"/>
          <a:stretch/>
        </p:blipFill>
        <p:spPr>
          <a:xfrm>
            <a:off x="529331" y="1155411"/>
            <a:ext cx="5093978" cy="2142838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F0DBE2E8-C657-4C05-95E9-91AEF9E2C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20" t="68754"/>
          <a:stretch/>
        </p:blipFill>
        <p:spPr>
          <a:xfrm>
            <a:off x="416857" y="3502311"/>
            <a:ext cx="5318926" cy="214283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ADD973-630E-4665-B480-47BA0CBA1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734"/>
          <a:stretch/>
        </p:blipFill>
        <p:spPr>
          <a:xfrm>
            <a:off x="6568693" y="1016867"/>
            <a:ext cx="5206452" cy="2281382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3E743EC-9F4B-40CE-A2A8-489B66FB4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8754"/>
          <a:stretch/>
        </p:blipFill>
        <p:spPr>
          <a:xfrm>
            <a:off x="6317672" y="3502311"/>
            <a:ext cx="5206452" cy="2142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809B1B-5299-4A44-9503-72A07D45E78C}"/>
              </a:ext>
            </a:extLst>
          </p:cNvPr>
          <p:cNvSpPr txBox="1"/>
          <p:nvPr/>
        </p:nvSpPr>
        <p:spPr>
          <a:xfrm>
            <a:off x="344664" y="5932890"/>
            <a:ext cx="7770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Params: </a:t>
            </a:r>
            <a:r>
              <a:rPr lang="en-GB" sz="2400" dirty="0" err="1"/>
              <a:t>tauH</a:t>
            </a:r>
            <a:r>
              <a:rPr lang="en-GB" sz="2400" dirty="0"/>
              <a:t> = 0.01; </a:t>
            </a:r>
            <a:r>
              <a:rPr lang="en-GB" sz="2400" dirty="0" err="1"/>
              <a:t>tauR</a:t>
            </a:r>
            <a:r>
              <a:rPr lang="en-GB" sz="2400" dirty="0"/>
              <a:t> = 0.1; T = 0.01, start value R = 1</a:t>
            </a:r>
          </a:p>
          <a:p>
            <a:r>
              <a:rPr lang="en-GB" sz="2400" b="0" dirty="0" err="1"/>
              <a:t>alpha_ampl</a:t>
            </a:r>
            <a:r>
              <a:rPr lang="en-GB" sz="2400" b="0" dirty="0"/>
              <a:t> = 1; </a:t>
            </a:r>
            <a:r>
              <a:rPr lang="en-GB" sz="2400" b="0"/>
              <a:t>a=5*max(Z)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325359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646-182F-4DFD-8B47-C6149965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/>
              <a:t>Entraining hidden node activations to alpha oscillation leads to: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Semi-plausible temporal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A temporal code solving the biased competition of simultaneously presented inputs</a:t>
            </a:r>
          </a:p>
          <a:p>
            <a:pPr marL="342900" indent="-342900">
              <a:buFont typeface="+mj-lt"/>
              <a:buAutoNum type="arabicPeriod"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Why bother?</a:t>
            </a:r>
          </a:p>
          <a:p>
            <a:r>
              <a:rPr lang="en-GB" sz="1800" dirty="0"/>
              <a:t>Training computer vision models to sequentially attend to inputs is not trivial (Lei et al., 2021)</a:t>
            </a:r>
          </a:p>
          <a:p>
            <a:r>
              <a:rPr lang="en-GB" sz="1800" dirty="0"/>
              <a:t>We here present a fairly computationally inexpensive mechanism that solves the bottleneck problem, and possesses parallel and serial properties</a:t>
            </a:r>
          </a:p>
          <a:p>
            <a:r>
              <a:rPr lang="en-GB" sz="1800" dirty="0"/>
              <a:t>Biological vision has been the main inspiration for computer vision models (e.g. CNNs), however, the temporal constraints of the visual system have not been sufficiently embraced in these networks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Outlook</a:t>
            </a:r>
          </a:p>
          <a:p>
            <a:r>
              <a:rPr lang="en-GB" sz="1800" dirty="0"/>
              <a:t>Deep NNs that can solve more complicated problems, in which temporal constraints support perceptual binding</a:t>
            </a:r>
          </a:p>
          <a:p>
            <a:r>
              <a:rPr lang="en-GB" sz="1800" dirty="0"/>
              <a:t>Integrate dynamics into biologically plausible models, e.g. “V1 layers” (Marques et al., 2021)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215FF7-3CB3-42F3-A2CE-B8B0E751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64" y="228670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Conclusions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921016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336</Words>
  <Application>Microsoft Office PowerPoint</Application>
  <PresentationFormat>Widescreen</PresentationFormat>
  <Paragraphs>47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NN + oscillations</vt:lpstr>
      <vt:lpstr>Hypothesis: alpha-gamma temporal code solves bottleneck problem in ventral stream</vt:lpstr>
      <vt:lpstr>Model &amp; dynamics</vt:lpstr>
      <vt:lpstr>Hidden dynamics relaxation only</vt:lpstr>
      <vt:lpstr>Hidden dynamics relaxation + alpha</vt:lpstr>
      <vt:lpstr>Competing inputs</vt:lpstr>
      <vt:lpstr>Competing inputs + alpha</vt:lpstr>
      <vt:lpstr>Conclusions</vt:lpstr>
    </vt:vector>
  </TitlesOfParts>
  <Company>University of Birmingham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NN + oscillations</dc:title>
  <dc:creator>Katharina Duecker (PhD Psychology Lab FT)</dc:creator>
  <cp:lastModifiedBy>Katharina Duecker (Psychology)</cp:lastModifiedBy>
  <cp:revision>27</cp:revision>
  <dcterms:created xsi:type="dcterms:W3CDTF">2022-05-27T14:14:43Z</dcterms:created>
  <dcterms:modified xsi:type="dcterms:W3CDTF">2022-09-12T13:23:06Z</dcterms:modified>
</cp:coreProperties>
</file>